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10972800"/>
  <p:notesSz cx="10972800" cy="14630400"/>
  <p:embeddedFontLst>
    <p:embeddedFont>
      <p:font typeface="Inter Bold" panose="02000503000000020004" pitchFamily="2" charset="0"/>
      <p:bold r:id="rId11"/>
    </p:embeddedFont>
    <p:embeddedFont>
      <p:font typeface="Inter" panose="02000503000000020004" pitchFamily="2" charset="0"/>
      <p:regular r:id="rId12"/>
      <p:bold r:id="rId13"/>
      <p:italic r:id="rId14"/>
      <p:boldItalic r:id="rId15"/>
    </p:embeddedFont>
    <p:embeddedFont>
      <p:font typeface="Inter Light" panose="02000503000000020004" pitchFamily="2" charset="0"/>
      <p:regular r:id="rId16"/>
      <p:italic r:id="rId17"/>
    </p:embeddedFont>
    <p:embeddedFont>
      <p:font typeface="Calibri" panose="020F0502020204030204" pitchFamily="34" charset="0"/>
      <p:regular r:id="rId18"/>
      <p:bold r:id="rId19"/>
      <p:italic r:id="rId20"/>
      <p:boldItalic r:id="rId21"/>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143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viewProps" Target="view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presProps" Target="presProps.xml"/></Relationships>
</file>

<file path=ppt/media/image-4-2.svg>
</file>

<file path=ppt/media/image-7-3.svg>
</file>

<file path=ppt/media/image-7-5.svg>
</file>

<file path=ppt/media/image-7-7.svg>
</file>

<file path=ppt/media/image-7-9.svg>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0406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4-2.sv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7-7.sv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7-5.svg"/><Relationship Id="rId5" Type="http://schemas.openxmlformats.org/officeDocument/2006/relationships/image" Target="../media/image-7-3.svg"/><Relationship Id="rId4" Type="http://schemas.openxmlformats.org/officeDocument/2006/relationships/image" Target="../media/image3.png"/><Relationship Id="rId9" Type="http://schemas.openxmlformats.org/officeDocument/2006/relationships/image" Target="../media/image-7-9.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10972800"/>
          </a:xfrm>
          <a:prstGeom prst="rect">
            <a:avLst/>
          </a:prstGeom>
        </p:spPr>
      </p:pic>
      <p:sp>
        <p:nvSpPr>
          <p:cNvPr id="3" name="Text 0"/>
          <p:cNvSpPr/>
          <p:nvPr/>
        </p:nvSpPr>
        <p:spPr>
          <a:xfrm>
            <a:off x="6280190" y="4399955"/>
            <a:ext cx="75564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Macros in Scala: Compile-Time Code Generation</a:t>
            </a:r>
            <a:endParaRPr lang="en-US" sz="3900" dirty="0"/>
          </a:p>
        </p:txBody>
      </p:sp>
      <p:sp>
        <p:nvSpPr>
          <p:cNvPr id="4" name="Text 1"/>
          <p:cNvSpPr/>
          <p:nvPr/>
        </p:nvSpPr>
        <p:spPr>
          <a:xfrm>
            <a:off x="6280190" y="5937766"/>
            <a:ext cx="75564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Understanding why macros matter and how they transform the way we write Scala programs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790" y="2230041"/>
            <a:ext cx="995363" cy="373142"/>
          </a:xfrm>
          <a:prstGeom prst="roundRect">
            <a:avLst>
              <a:gd name="adj" fmla="val 17872"/>
            </a:avLst>
          </a:prstGeom>
          <a:solidFill>
            <a:srgbClr val="DADBF1"/>
          </a:solidFill>
          <a:ln/>
        </p:spPr>
      </p:sp>
      <p:sp>
        <p:nvSpPr>
          <p:cNvPr id="3" name="Text 1"/>
          <p:cNvSpPr/>
          <p:nvPr/>
        </p:nvSpPr>
        <p:spPr>
          <a:xfrm>
            <a:off x="912852" y="2289572"/>
            <a:ext cx="757238" cy="254079"/>
          </a:xfrm>
          <a:prstGeom prst="rect">
            <a:avLst/>
          </a:prstGeom>
          <a:noFill/>
          <a:ln/>
        </p:spPr>
        <p:txBody>
          <a:bodyPr wrap="none" lIns="0" tIns="0" rIns="0" bIns="0" rtlCol="0" anchor="t"/>
          <a:lstStyle/>
          <a:p>
            <a:pPr marL="0" indent="0" algn="l">
              <a:lnSpc>
                <a:spcPts val="2000"/>
              </a:lnSpc>
              <a:buNone/>
            </a:pPr>
            <a:r>
              <a:rPr lang="en-US" sz="1250" dirty="0">
                <a:solidFill>
                  <a:srgbClr val="272525"/>
                </a:solidFill>
                <a:latin typeface="Inter" pitchFamily="34" charset="0"/>
                <a:ea typeface="Inter" pitchFamily="34" charset="-122"/>
                <a:cs typeface="Inter" pitchFamily="34" charset="-120"/>
              </a:rPr>
              <a:t>PROBLEM</a:t>
            </a:r>
            <a:endParaRPr lang="en-US" sz="1250" dirty="0"/>
          </a:p>
        </p:txBody>
      </p:sp>
      <p:sp>
        <p:nvSpPr>
          <p:cNvPr id="4" name="Text 2"/>
          <p:cNvSpPr/>
          <p:nvPr/>
        </p:nvSpPr>
        <p:spPr>
          <a:xfrm>
            <a:off x="793790" y="2682478"/>
            <a:ext cx="6172676"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Why Scala Needs Macros</a:t>
            </a:r>
            <a:endParaRPr lang="en-US" sz="3900" dirty="0"/>
          </a:p>
        </p:txBody>
      </p:sp>
      <p:pic>
        <p:nvPicPr>
          <p:cNvPr id="5" name="Image 0" descr="preencoded.png"/>
          <p:cNvPicPr>
            <a:picLocks noChangeAspect="1"/>
          </p:cNvPicPr>
          <p:nvPr/>
        </p:nvPicPr>
        <p:blipFill>
          <a:blip r:embed="rId3"/>
          <a:stretch>
            <a:fillRect/>
          </a:stretch>
        </p:blipFill>
        <p:spPr>
          <a:xfrm>
            <a:off x="793790" y="3823454"/>
            <a:ext cx="8308300" cy="4695944"/>
          </a:xfrm>
          <a:prstGeom prst="rect">
            <a:avLst/>
          </a:prstGeom>
        </p:spPr>
      </p:pic>
      <p:sp>
        <p:nvSpPr>
          <p:cNvPr id="6" name="Text 3"/>
          <p:cNvSpPr/>
          <p:nvPr/>
        </p:nvSpPr>
        <p:spPr>
          <a:xfrm>
            <a:off x="9593818" y="3859292"/>
            <a:ext cx="4250293" cy="254031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In large Scala projects, developers face recurring challenges that impact code quality and performance. We write repetitive boilerplate code that clutters our codebase. Runtime reflection, while powerful, introduces slowness and type-safety risks. Many errors only surface when the program is already running in production.</a:t>
            </a:r>
            <a:endParaRPr lang="en-US" sz="1550" dirty="0"/>
          </a:p>
        </p:txBody>
      </p:sp>
      <p:sp>
        <p:nvSpPr>
          <p:cNvPr id="7" name="Text 4"/>
          <p:cNvSpPr/>
          <p:nvPr/>
        </p:nvSpPr>
        <p:spPr>
          <a:xfrm>
            <a:off x="9593818" y="6578203"/>
            <a:ext cx="4250293" cy="190523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Macros solve these problems by moving logic into the compiler itself. Errors appear during compilation rather than at runtime. Performance improves because work happens once during build time, not repeatedly during execution.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2434233"/>
            <a:ext cx="1147882" cy="388382"/>
          </a:xfrm>
          <a:prstGeom prst="roundRect">
            <a:avLst>
              <a:gd name="adj" fmla="val 17171"/>
            </a:avLst>
          </a:prstGeom>
          <a:noFill/>
          <a:ln w="7620">
            <a:solidFill>
              <a:srgbClr val="4950BC"/>
            </a:solidFill>
            <a:prstDash val="solid"/>
          </a:ln>
        </p:spPr>
      </p:sp>
      <p:sp>
        <p:nvSpPr>
          <p:cNvPr id="3" name="Text 1"/>
          <p:cNvSpPr/>
          <p:nvPr/>
        </p:nvSpPr>
        <p:spPr>
          <a:xfrm>
            <a:off x="920472" y="2501384"/>
            <a:ext cx="894517" cy="254079"/>
          </a:xfrm>
          <a:prstGeom prst="rect">
            <a:avLst/>
          </a:prstGeom>
          <a:noFill/>
          <a:ln/>
        </p:spPr>
        <p:txBody>
          <a:bodyPr wrap="none" lIns="0" tIns="0" rIns="0" bIns="0" rtlCol="0" anchor="t"/>
          <a:lstStyle/>
          <a:p>
            <a:pPr marL="0" indent="0" algn="l">
              <a:lnSpc>
                <a:spcPts val="2000"/>
              </a:lnSpc>
              <a:buNone/>
            </a:pPr>
            <a:r>
              <a:rPr lang="en-US" sz="1250" dirty="0">
                <a:solidFill>
                  <a:srgbClr val="4950BC"/>
                </a:solidFill>
                <a:latin typeface="Inter" pitchFamily="34" charset="0"/>
                <a:ea typeface="Inter" pitchFamily="34" charset="-122"/>
                <a:cs typeface="Inter" pitchFamily="34" charset="-120"/>
              </a:rPr>
              <a:t>DEFINITION</a:t>
            </a:r>
            <a:endParaRPr lang="en-US" sz="1250" dirty="0"/>
          </a:p>
        </p:txBody>
      </p:sp>
      <p:sp>
        <p:nvSpPr>
          <p:cNvPr id="4" name="Text 2"/>
          <p:cNvSpPr/>
          <p:nvPr/>
        </p:nvSpPr>
        <p:spPr>
          <a:xfrm>
            <a:off x="793790" y="2901910"/>
            <a:ext cx="4961811"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What Is a Macro?</a:t>
            </a:r>
            <a:endParaRPr lang="en-US" sz="3900" dirty="0"/>
          </a:p>
        </p:txBody>
      </p:sp>
      <p:sp>
        <p:nvSpPr>
          <p:cNvPr id="5" name="Text 3"/>
          <p:cNvSpPr/>
          <p:nvPr/>
        </p:nvSpPr>
        <p:spPr>
          <a:xfrm>
            <a:off x="793790" y="3819644"/>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01</a:t>
            </a:r>
            <a:endParaRPr lang="en-US" sz="1550" dirty="0"/>
          </a:p>
        </p:txBody>
      </p:sp>
      <p:sp>
        <p:nvSpPr>
          <p:cNvPr id="6" name="Shape 4"/>
          <p:cNvSpPr/>
          <p:nvPr/>
        </p:nvSpPr>
        <p:spPr>
          <a:xfrm>
            <a:off x="793790" y="4133969"/>
            <a:ext cx="6422231" cy="22860"/>
          </a:xfrm>
          <a:prstGeom prst="rect">
            <a:avLst/>
          </a:prstGeom>
          <a:solidFill>
            <a:srgbClr val="4950BC"/>
          </a:solidFill>
          <a:ln/>
        </p:spPr>
      </p:sp>
      <p:sp>
        <p:nvSpPr>
          <p:cNvPr id="7" name="Text 5"/>
          <p:cNvSpPr/>
          <p:nvPr/>
        </p:nvSpPr>
        <p:spPr>
          <a:xfrm>
            <a:off x="793790" y="4278868"/>
            <a:ext cx="3398044"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Compiler reads source code</a:t>
            </a:r>
            <a:endParaRPr lang="en-US" sz="1950" dirty="0"/>
          </a:p>
        </p:txBody>
      </p:sp>
      <p:sp>
        <p:nvSpPr>
          <p:cNvPr id="8" name="Text 6"/>
          <p:cNvSpPr/>
          <p:nvPr/>
        </p:nvSpPr>
        <p:spPr>
          <a:xfrm>
            <a:off x="793790" y="4708088"/>
            <a:ext cx="6422231" cy="31754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compilation process begins by parsing your Scala files</a:t>
            </a:r>
            <a:endParaRPr lang="en-US" sz="1550" dirty="0"/>
          </a:p>
        </p:txBody>
      </p:sp>
      <p:sp>
        <p:nvSpPr>
          <p:cNvPr id="9" name="Text 7"/>
          <p:cNvSpPr/>
          <p:nvPr/>
        </p:nvSpPr>
        <p:spPr>
          <a:xfrm>
            <a:off x="7414379" y="3819644"/>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02</a:t>
            </a:r>
            <a:endParaRPr lang="en-US" sz="1550" dirty="0"/>
          </a:p>
        </p:txBody>
      </p:sp>
      <p:sp>
        <p:nvSpPr>
          <p:cNvPr id="10" name="Shape 8"/>
          <p:cNvSpPr/>
          <p:nvPr/>
        </p:nvSpPr>
        <p:spPr>
          <a:xfrm>
            <a:off x="7414379" y="4133969"/>
            <a:ext cx="6422231" cy="22860"/>
          </a:xfrm>
          <a:prstGeom prst="rect">
            <a:avLst/>
          </a:prstGeom>
          <a:solidFill>
            <a:srgbClr val="4950BC"/>
          </a:solidFill>
          <a:ln/>
        </p:spPr>
      </p:sp>
      <p:sp>
        <p:nvSpPr>
          <p:cNvPr id="11" name="Text 9"/>
          <p:cNvSpPr/>
          <p:nvPr/>
        </p:nvSpPr>
        <p:spPr>
          <a:xfrm>
            <a:off x="7414379" y="4278868"/>
            <a:ext cx="2615327"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Macros are expanded</a:t>
            </a:r>
            <a:endParaRPr lang="en-US" sz="1950" dirty="0"/>
          </a:p>
        </p:txBody>
      </p:sp>
      <p:sp>
        <p:nvSpPr>
          <p:cNvPr id="12" name="Text 10"/>
          <p:cNvSpPr/>
          <p:nvPr/>
        </p:nvSpPr>
        <p:spPr>
          <a:xfrm>
            <a:off x="7414379" y="4708088"/>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Macro programs run, receiving code as input and generating new code as output</a:t>
            </a:r>
            <a:endParaRPr lang="en-US" sz="1550" dirty="0"/>
          </a:p>
        </p:txBody>
      </p:sp>
      <p:sp>
        <p:nvSpPr>
          <p:cNvPr id="13" name="Text 11"/>
          <p:cNvSpPr/>
          <p:nvPr/>
        </p:nvSpPr>
        <p:spPr>
          <a:xfrm>
            <a:off x="793790" y="5690354"/>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03</a:t>
            </a:r>
            <a:endParaRPr lang="en-US" sz="1550" dirty="0"/>
          </a:p>
        </p:txBody>
      </p:sp>
      <p:sp>
        <p:nvSpPr>
          <p:cNvPr id="14" name="Shape 12"/>
          <p:cNvSpPr/>
          <p:nvPr/>
        </p:nvSpPr>
        <p:spPr>
          <a:xfrm>
            <a:off x="793790" y="6004679"/>
            <a:ext cx="6422231" cy="22860"/>
          </a:xfrm>
          <a:prstGeom prst="rect">
            <a:avLst/>
          </a:prstGeom>
          <a:solidFill>
            <a:srgbClr val="4950BC"/>
          </a:solidFill>
          <a:ln/>
        </p:spPr>
      </p:sp>
      <p:sp>
        <p:nvSpPr>
          <p:cNvPr id="15" name="Text 13"/>
          <p:cNvSpPr/>
          <p:nvPr/>
        </p:nvSpPr>
        <p:spPr>
          <a:xfrm>
            <a:off x="793790" y="6149578"/>
            <a:ext cx="3956566"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Generated code is type-checked</a:t>
            </a:r>
            <a:endParaRPr lang="en-US" sz="1950" dirty="0"/>
          </a:p>
        </p:txBody>
      </p:sp>
      <p:sp>
        <p:nvSpPr>
          <p:cNvPr id="16" name="Text 14"/>
          <p:cNvSpPr/>
          <p:nvPr/>
        </p:nvSpPr>
        <p:spPr>
          <a:xfrm>
            <a:off x="793790" y="6578798"/>
            <a:ext cx="6422231" cy="317540"/>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The compiler validates the newly created code for correctness</a:t>
            </a:r>
            <a:endParaRPr lang="en-US" sz="1550" dirty="0"/>
          </a:p>
        </p:txBody>
      </p:sp>
      <p:sp>
        <p:nvSpPr>
          <p:cNvPr id="17" name="Text 15"/>
          <p:cNvSpPr/>
          <p:nvPr/>
        </p:nvSpPr>
        <p:spPr>
          <a:xfrm>
            <a:off x="7414379" y="5690354"/>
            <a:ext cx="198358" cy="248007"/>
          </a:xfrm>
          <a:prstGeom prst="rect">
            <a:avLst/>
          </a:prstGeom>
          <a:noFill/>
          <a:ln/>
        </p:spPr>
        <p:txBody>
          <a:bodyPr wrap="none" lIns="0" tIns="0" rIns="0" bIns="0" rtlCol="0" anchor="t"/>
          <a:lstStyle/>
          <a:p>
            <a:pPr marL="0" indent="0" algn="l">
              <a:lnSpc>
                <a:spcPts val="2500"/>
              </a:lnSpc>
              <a:buNone/>
            </a:pPr>
            <a:r>
              <a:rPr lang="en-US" sz="1550" dirty="0">
                <a:solidFill>
                  <a:srgbClr val="272525"/>
                </a:solidFill>
                <a:latin typeface="Inter Light" pitchFamily="34" charset="0"/>
                <a:ea typeface="Inter Light" pitchFamily="34" charset="-122"/>
                <a:cs typeface="Inter Light" pitchFamily="34" charset="-120"/>
              </a:rPr>
              <a:t>04</a:t>
            </a:r>
            <a:endParaRPr lang="en-US" sz="1550" dirty="0"/>
          </a:p>
        </p:txBody>
      </p:sp>
      <p:sp>
        <p:nvSpPr>
          <p:cNvPr id="18" name="Shape 16"/>
          <p:cNvSpPr/>
          <p:nvPr/>
        </p:nvSpPr>
        <p:spPr>
          <a:xfrm>
            <a:off x="7414379" y="6004679"/>
            <a:ext cx="6422231" cy="22860"/>
          </a:xfrm>
          <a:prstGeom prst="rect">
            <a:avLst/>
          </a:prstGeom>
          <a:solidFill>
            <a:srgbClr val="4950BC"/>
          </a:solidFill>
          <a:ln/>
        </p:spPr>
      </p:sp>
      <p:sp>
        <p:nvSpPr>
          <p:cNvPr id="19" name="Text 17"/>
          <p:cNvSpPr/>
          <p:nvPr/>
        </p:nvSpPr>
        <p:spPr>
          <a:xfrm>
            <a:off x="7414379" y="6149578"/>
            <a:ext cx="2643664"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Bytecode is produced</a:t>
            </a:r>
            <a:endParaRPr lang="en-US" sz="1950" dirty="0"/>
          </a:p>
        </p:txBody>
      </p:sp>
      <p:sp>
        <p:nvSpPr>
          <p:cNvPr id="20" name="Text 18"/>
          <p:cNvSpPr/>
          <p:nvPr/>
        </p:nvSpPr>
        <p:spPr>
          <a:xfrm>
            <a:off x="7414379" y="6578798"/>
            <a:ext cx="642223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Final compilation produces executable bytecode with zero runtime cost</a:t>
            </a:r>
            <a:endParaRPr lang="en-US" sz="1550" dirty="0"/>
          </a:p>
        </p:txBody>
      </p:sp>
      <p:sp>
        <p:nvSpPr>
          <p:cNvPr id="21" name="Text 19"/>
          <p:cNvSpPr/>
          <p:nvPr/>
        </p:nvSpPr>
        <p:spPr>
          <a:xfrm>
            <a:off x="793790" y="7585948"/>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A macro is a program that runs during compilation. It receives Scala code as input and generates new Scala code as output. Crucially, macros don't run business logic—they create the code that will run later at runtime. Because macros exist only during compilation, they add no runtime overhead.</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93790" y="2336721"/>
            <a:ext cx="1246227" cy="388382"/>
          </a:xfrm>
          <a:prstGeom prst="roundRect">
            <a:avLst>
              <a:gd name="adj" fmla="val 17171"/>
            </a:avLst>
          </a:prstGeom>
          <a:noFill/>
          <a:ln w="7620">
            <a:solidFill>
              <a:srgbClr val="4950BC"/>
            </a:solidFill>
            <a:prstDash val="solid"/>
          </a:ln>
        </p:spPr>
      </p:sp>
      <p:pic>
        <p:nvPicPr>
          <p:cNvPr id="3" name="Image 0" descr="preencoded.png"/>
          <p:cNvPicPr>
            <a:picLocks noChangeAspect="1"/>
          </p:cNvPicPr>
          <p:nvPr/>
        </p:nvPicPr>
        <p:blipFill>
          <a:blip r:embed="rId3">
            <a:extLst>
              <a:ext uri="{96DAC541-7B7A-43D3-8B79-37D633B846F1}">
                <asvg:svgBlip xmlns:asvg="http://schemas.microsoft.com/office/drawing/2016/SVG/main" xmlns="" r:embed="rId4"/>
              </a:ext>
            </a:extLst>
          </a:blip>
          <a:stretch>
            <a:fillRect/>
          </a:stretch>
        </p:blipFill>
        <p:spPr>
          <a:xfrm>
            <a:off x="920472" y="2451497"/>
            <a:ext cx="158710" cy="158710"/>
          </a:xfrm>
          <a:prstGeom prst="rect">
            <a:avLst/>
          </a:prstGeom>
        </p:spPr>
      </p:pic>
      <p:sp>
        <p:nvSpPr>
          <p:cNvPr id="4" name="Text 1"/>
          <p:cNvSpPr/>
          <p:nvPr/>
        </p:nvSpPr>
        <p:spPr>
          <a:xfrm>
            <a:off x="1158478" y="2403872"/>
            <a:ext cx="754856" cy="254079"/>
          </a:xfrm>
          <a:prstGeom prst="rect">
            <a:avLst/>
          </a:prstGeom>
          <a:noFill/>
          <a:ln/>
        </p:spPr>
        <p:txBody>
          <a:bodyPr wrap="none" lIns="0" tIns="0" rIns="0" bIns="0" rtlCol="0" anchor="t"/>
          <a:lstStyle/>
          <a:p>
            <a:pPr marL="0" indent="0" algn="l">
              <a:lnSpc>
                <a:spcPts val="2000"/>
              </a:lnSpc>
              <a:buNone/>
            </a:pPr>
            <a:r>
              <a:rPr lang="en-US" sz="1250" dirty="0">
                <a:solidFill>
                  <a:srgbClr val="4950BC"/>
                </a:solidFill>
                <a:latin typeface="Inter" pitchFamily="34" charset="0"/>
                <a:ea typeface="Inter" pitchFamily="34" charset="-122"/>
                <a:cs typeface="Inter" pitchFamily="34" charset="-120"/>
              </a:rPr>
              <a:t>BENEFITS</a:t>
            </a:r>
            <a:endParaRPr lang="en-US" sz="1250" dirty="0"/>
          </a:p>
        </p:txBody>
      </p:sp>
      <p:sp>
        <p:nvSpPr>
          <p:cNvPr id="5" name="Text 2"/>
          <p:cNvSpPr/>
          <p:nvPr/>
        </p:nvSpPr>
        <p:spPr>
          <a:xfrm>
            <a:off x="793790" y="2804398"/>
            <a:ext cx="8704659"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Real-World Impact and Applications</a:t>
            </a:r>
            <a:endParaRPr lang="en-US" sz="3900" dirty="0"/>
          </a:p>
        </p:txBody>
      </p:sp>
      <p:pic>
        <p:nvPicPr>
          <p:cNvPr id="6" name="Image 1" descr="preencoded.png"/>
          <p:cNvPicPr>
            <a:picLocks noChangeAspect="1"/>
          </p:cNvPicPr>
          <p:nvPr/>
        </p:nvPicPr>
        <p:blipFill>
          <a:blip r:embed="rId5"/>
          <a:stretch>
            <a:fillRect/>
          </a:stretch>
        </p:blipFill>
        <p:spPr>
          <a:xfrm>
            <a:off x="793790" y="3722132"/>
            <a:ext cx="2425660" cy="2425660"/>
          </a:xfrm>
          <a:prstGeom prst="rect">
            <a:avLst/>
          </a:prstGeom>
        </p:spPr>
      </p:pic>
      <p:sp>
        <p:nvSpPr>
          <p:cNvPr id="7" name="Text 3"/>
          <p:cNvSpPr/>
          <p:nvPr/>
        </p:nvSpPr>
        <p:spPr>
          <a:xfrm>
            <a:off x="793790" y="6395799"/>
            <a:ext cx="2976801"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Compile-Time Validation</a:t>
            </a:r>
            <a:endParaRPr lang="en-US" sz="1950" dirty="0"/>
          </a:p>
        </p:txBody>
      </p:sp>
      <p:sp>
        <p:nvSpPr>
          <p:cNvPr id="8" name="Text 4"/>
          <p:cNvSpPr/>
          <p:nvPr/>
        </p:nvSpPr>
        <p:spPr>
          <a:xfrm>
            <a:off x="793790" y="6825020"/>
            <a:ext cx="4182189"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Check SQL queries, regular expressions, and configurations before the program runs, catching errors early</a:t>
            </a:r>
            <a:endParaRPr lang="en-US" sz="1550" dirty="0"/>
          </a:p>
        </p:txBody>
      </p:sp>
      <p:pic>
        <p:nvPicPr>
          <p:cNvPr id="9" name="Image 2" descr="preencoded.png"/>
          <p:cNvPicPr>
            <a:picLocks noChangeAspect="1"/>
          </p:cNvPicPr>
          <p:nvPr/>
        </p:nvPicPr>
        <p:blipFill>
          <a:blip r:embed="rId6"/>
          <a:stretch>
            <a:fillRect/>
          </a:stretch>
        </p:blipFill>
        <p:spPr>
          <a:xfrm>
            <a:off x="5223986" y="3722132"/>
            <a:ext cx="2425660" cy="2425660"/>
          </a:xfrm>
          <a:prstGeom prst="rect">
            <a:avLst/>
          </a:prstGeom>
        </p:spPr>
      </p:pic>
      <p:sp>
        <p:nvSpPr>
          <p:cNvPr id="10" name="Text 5"/>
          <p:cNvSpPr/>
          <p:nvPr/>
        </p:nvSpPr>
        <p:spPr>
          <a:xfrm>
            <a:off x="5223986" y="6395799"/>
            <a:ext cx="2861667"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Zero-Cost Abstractions</a:t>
            </a:r>
            <a:endParaRPr lang="en-US" sz="1950" dirty="0"/>
          </a:p>
        </p:txBody>
      </p:sp>
      <p:sp>
        <p:nvSpPr>
          <p:cNvPr id="11" name="Text 6"/>
          <p:cNvSpPr/>
          <p:nvPr/>
        </p:nvSpPr>
        <p:spPr>
          <a:xfrm>
            <a:off x="5223986" y="6825020"/>
            <a:ext cx="4182308"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Create logging and debugging tools that disappear when disabled, with no runtime overhead</a:t>
            </a:r>
            <a:endParaRPr lang="en-US" sz="1550" dirty="0"/>
          </a:p>
        </p:txBody>
      </p:sp>
      <p:pic>
        <p:nvPicPr>
          <p:cNvPr id="12" name="Image 3" descr="preencoded.png"/>
          <p:cNvPicPr>
            <a:picLocks noChangeAspect="1"/>
          </p:cNvPicPr>
          <p:nvPr/>
        </p:nvPicPr>
        <p:blipFill>
          <a:blip r:embed="rId7"/>
          <a:stretch>
            <a:fillRect/>
          </a:stretch>
        </p:blipFill>
        <p:spPr>
          <a:xfrm>
            <a:off x="9654302" y="3722132"/>
            <a:ext cx="2425660" cy="2425660"/>
          </a:xfrm>
          <a:prstGeom prst="rect">
            <a:avLst/>
          </a:prstGeom>
        </p:spPr>
      </p:pic>
      <p:sp>
        <p:nvSpPr>
          <p:cNvPr id="13" name="Text 7"/>
          <p:cNvSpPr/>
          <p:nvPr/>
        </p:nvSpPr>
        <p:spPr>
          <a:xfrm>
            <a:off x="9654302" y="6395799"/>
            <a:ext cx="2617946" cy="310158"/>
          </a:xfrm>
          <a:prstGeom prst="rect">
            <a:avLst/>
          </a:prstGeom>
          <a:noFill/>
          <a:ln/>
        </p:spPr>
        <p:txBody>
          <a:bodyPr wrap="none" lIns="0" tIns="0" rIns="0" bIns="0" rtlCol="0" anchor="t"/>
          <a:lstStyle/>
          <a:p>
            <a:pPr marL="0" indent="0" algn="l">
              <a:lnSpc>
                <a:spcPts val="2400"/>
              </a:lnSpc>
              <a:buNone/>
            </a:pPr>
            <a:r>
              <a:rPr lang="en-US" sz="1950" b="1" dirty="0">
                <a:solidFill>
                  <a:srgbClr val="272525"/>
                </a:solidFill>
                <a:latin typeface="Inter Bold" pitchFamily="34" charset="0"/>
                <a:ea typeface="Inter Bold" pitchFamily="34" charset="-122"/>
                <a:cs typeface="Inter Bold" pitchFamily="34" charset="-120"/>
              </a:rPr>
              <a:t>Automatic Boilerplate</a:t>
            </a:r>
            <a:endParaRPr lang="en-US" sz="1950" dirty="0"/>
          </a:p>
        </p:txBody>
      </p:sp>
      <p:sp>
        <p:nvSpPr>
          <p:cNvPr id="14" name="Text 8"/>
          <p:cNvSpPr/>
          <p:nvPr/>
        </p:nvSpPr>
        <p:spPr>
          <a:xfrm>
            <a:off x="9654302" y="6825020"/>
            <a:ext cx="4182308"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Generate large amounts of repetitive code automatically without manual effort or runtime cost</a:t>
            </a:r>
            <a:endParaRPr lang="en-US" sz="1550" dirty="0"/>
          </a:p>
        </p:txBody>
      </p:sp>
      <p:sp>
        <p:nvSpPr>
          <p:cNvPr id="15" name="Text 9"/>
          <p:cNvSpPr/>
          <p:nvPr/>
        </p:nvSpPr>
        <p:spPr>
          <a:xfrm>
            <a:off x="793790" y="8000881"/>
            <a:ext cx="13042821" cy="63507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Leading Scala libraries leverage macros extensively. The Scala standard library, ZIO, Circe, and Shapeless all use macros to generate type-safe, efficient code while maintaining simple, elegant APIs for developers.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93790" y="2969181"/>
            <a:ext cx="1379815" cy="388382"/>
          </a:xfrm>
          <a:prstGeom prst="roundRect">
            <a:avLst>
              <a:gd name="adj" fmla="val 17171"/>
            </a:avLst>
          </a:prstGeom>
          <a:noFill/>
          <a:ln w="7620">
            <a:solidFill>
              <a:srgbClr val="4950BC"/>
            </a:solidFill>
            <a:prstDash val="solid"/>
          </a:ln>
        </p:spPr>
      </p:sp>
      <p:sp>
        <p:nvSpPr>
          <p:cNvPr id="3" name="Text 1"/>
          <p:cNvSpPr/>
          <p:nvPr/>
        </p:nvSpPr>
        <p:spPr>
          <a:xfrm>
            <a:off x="920472" y="3036332"/>
            <a:ext cx="1126450" cy="254079"/>
          </a:xfrm>
          <a:prstGeom prst="rect">
            <a:avLst/>
          </a:prstGeom>
          <a:noFill/>
          <a:ln/>
        </p:spPr>
        <p:txBody>
          <a:bodyPr wrap="none" lIns="0" tIns="0" rIns="0" bIns="0" rtlCol="0" anchor="t"/>
          <a:lstStyle/>
          <a:p>
            <a:pPr marL="0" indent="0" algn="l">
              <a:lnSpc>
                <a:spcPts val="2000"/>
              </a:lnSpc>
              <a:buNone/>
            </a:pPr>
            <a:r>
              <a:rPr lang="en-US" sz="1250" dirty="0">
                <a:solidFill>
                  <a:srgbClr val="4950BC"/>
                </a:solidFill>
                <a:latin typeface="Inter" pitchFamily="34" charset="0"/>
                <a:ea typeface="Inter" pitchFamily="34" charset="-122"/>
                <a:cs typeface="Inter" pitchFamily="34" charset="-120"/>
              </a:rPr>
              <a:t>KEY CONCEPT</a:t>
            </a:r>
            <a:endParaRPr lang="en-US" sz="1250" dirty="0"/>
          </a:p>
        </p:txBody>
      </p:sp>
      <p:sp>
        <p:nvSpPr>
          <p:cNvPr id="4" name="Text 2"/>
          <p:cNvSpPr/>
          <p:nvPr/>
        </p:nvSpPr>
        <p:spPr>
          <a:xfrm>
            <a:off x="793790" y="3436858"/>
            <a:ext cx="10101501"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Two Worlds, One Scala: Phase Separation</a:t>
            </a:r>
            <a:endParaRPr lang="en-US" sz="3900" dirty="0"/>
          </a:p>
        </p:txBody>
      </p:sp>
      <p:sp>
        <p:nvSpPr>
          <p:cNvPr id="5" name="Text 3"/>
          <p:cNvSpPr/>
          <p:nvPr/>
        </p:nvSpPr>
        <p:spPr>
          <a:xfrm>
            <a:off x="793790" y="455295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Inter Bold" pitchFamily="34" charset="0"/>
                <a:ea typeface="Inter Bold" pitchFamily="34" charset="-122"/>
                <a:cs typeface="Inter Bold" pitchFamily="34" charset="-120"/>
              </a:rPr>
              <a:t>Runtime Phase</a:t>
            </a:r>
            <a:endParaRPr lang="en-US" sz="1950" dirty="0"/>
          </a:p>
        </p:txBody>
      </p:sp>
      <p:sp>
        <p:nvSpPr>
          <p:cNvPr id="6" name="Text 4"/>
          <p:cNvSpPr/>
          <p:nvPr/>
        </p:nvSpPr>
        <p:spPr>
          <a:xfrm>
            <a:off x="793790" y="5061466"/>
            <a:ext cx="6279356"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Normal Scala syntax dictates the logic and behavior executed when your program runs. This is where business rules, data processing, and user interactions take place. The compiler ensures type safety based on this syntax before execution begins.</a:t>
            </a:r>
            <a:endParaRPr lang="en-US" sz="1550" dirty="0"/>
          </a:p>
        </p:txBody>
      </p:sp>
      <p:sp>
        <p:nvSpPr>
          <p:cNvPr id="7" name="Text 5"/>
          <p:cNvSpPr/>
          <p:nvPr/>
        </p:nvSpPr>
        <p:spPr>
          <a:xfrm>
            <a:off x="7564874" y="4552950"/>
            <a:ext cx="2508766"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Inter Bold" pitchFamily="34" charset="0"/>
                <a:ea typeface="Inter Bold" pitchFamily="34" charset="-122"/>
                <a:cs typeface="Inter Bold" pitchFamily="34" charset="-120"/>
              </a:rPr>
              <a:t>Compile-Time Phase</a:t>
            </a:r>
            <a:endParaRPr lang="en-US" sz="1950" dirty="0"/>
          </a:p>
        </p:txBody>
      </p:sp>
      <p:sp>
        <p:nvSpPr>
          <p:cNvPr id="8" name="Text 6"/>
          <p:cNvSpPr/>
          <p:nvPr/>
        </p:nvSpPr>
        <p:spPr>
          <a:xfrm>
            <a:off x="7564874" y="5061466"/>
            <a:ext cx="6279356" cy="1587698"/>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Macro syntax operates entirely during compilation. It generates new Scala code based on your input, performing advanced transformations and optimizations. This code is then integrated and type-checked, existing only to produce the efficient runtime code.</a:t>
            </a:r>
            <a:endParaRPr lang="en-US" sz="1550" dirty="0"/>
          </a:p>
        </p:txBody>
      </p:sp>
      <p:sp>
        <p:nvSpPr>
          <p:cNvPr id="9" name="Text 7"/>
          <p:cNvSpPr/>
          <p:nvPr/>
        </p:nvSpPr>
        <p:spPr>
          <a:xfrm>
            <a:off x="793790" y="7051000"/>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This clear separation allows for powerful compile-time optimizations and code generation without imposing any runtime overhead. It ensures that the core logic remains readable and focused on solving business problems, while macros handle the heavy lifting of boilerplate and metaprogramming at build time.</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3002161"/>
            <a:ext cx="13042821" cy="1240155"/>
          </a:xfrm>
          <a:prstGeom prst="rect">
            <a:avLst/>
          </a:prstGeom>
          <a:noFill/>
          <a:ln/>
        </p:spPr>
        <p:txBody>
          <a:bodyPr wrap="squar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Scala vs Zig: Different Approaches to Compile-Time Programming</a:t>
            </a:r>
            <a:endParaRPr lang="en-US" sz="3900" dirty="0"/>
          </a:p>
        </p:txBody>
      </p:sp>
      <p:sp>
        <p:nvSpPr>
          <p:cNvPr id="3" name="Text 1"/>
          <p:cNvSpPr/>
          <p:nvPr/>
        </p:nvSpPr>
        <p:spPr>
          <a:xfrm>
            <a:off x="793790" y="473833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Inter Bold" pitchFamily="34" charset="0"/>
                <a:ea typeface="Inter Bold" pitchFamily="34" charset="-122"/>
                <a:cs typeface="Inter Bold" pitchFamily="34" charset="-120"/>
              </a:rPr>
              <a:t>Zig's comptime</a:t>
            </a:r>
            <a:endParaRPr lang="en-US" sz="1950" dirty="0"/>
          </a:p>
        </p:txBody>
      </p:sp>
      <p:sp>
        <p:nvSpPr>
          <p:cNvPr id="4" name="Text 2"/>
          <p:cNvSpPr/>
          <p:nvPr/>
        </p:nvSpPr>
        <p:spPr>
          <a:xfrm>
            <a:off x="793790" y="5246846"/>
            <a:ext cx="6279356" cy="1270236"/>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Normal code runs at compile time</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Simple and intuitive approach</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Any runtime code can become compile-time code</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Less separation between phases</a:t>
            </a:r>
            <a:endParaRPr lang="en-US" sz="1550" dirty="0"/>
          </a:p>
        </p:txBody>
      </p:sp>
      <p:sp>
        <p:nvSpPr>
          <p:cNvPr id="5" name="Text 3"/>
          <p:cNvSpPr/>
          <p:nvPr/>
        </p:nvSpPr>
        <p:spPr>
          <a:xfrm>
            <a:off x="7564874" y="4738330"/>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Inter Bold" pitchFamily="34" charset="0"/>
                <a:ea typeface="Inter Bold" pitchFamily="34" charset="-122"/>
                <a:cs typeface="Inter Bold" pitchFamily="34" charset="-120"/>
              </a:rPr>
              <a:t>Scala's Macros</a:t>
            </a:r>
            <a:endParaRPr lang="en-US" sz="1950" dirty="0"/>
          </a:p>
        </p:txBody>
      </p:sp>
      <p:sp>
        <p:nvSpPr>
          <p:cNvPr id="6" name="Text 4"/>
          <p:cNvSpPr/>
          <p:nvPr/>
        </p:nvSpPr>
        <p:spPr>
          <a:xfrm>
            <a:off x="7564874" y="5246846"/>
            <a:ext cx="6279356" cy="1270236"/>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Typed syntax trees with explicit macro syntax</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Clear phase separation</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More complex but safer</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Structured metaprogramming with type guarantees</a:t>
            </a:r>
            <a:endParaRPr lang="en-US" sz="1550" dirty="0"/>
          </a:p>
        </p:txBody>
      </p:sp>
      <p:sp>
        <p:nvSpPr>
          <p:cNvPr id="7" name="Text 5"/>
          <p:cNvSpPr/>
          <p:nvPr/>
        </p:nvSpPr>
        <p:spPr>
          <a:xfrm>
            <a:off x="793790" y="6601574"/>
            <a:ext cx="13042821"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Both approaches solve similar problems but with different philosophies. Zig prioritizes simplicity and uniformity. The same code works at both compile time and runtime. Scala prioritizes safety and structure. Explicit syntax trees and phase separation prevent many classes of errors. The choice reflects each language's core values: Zig's pragmatic simplicity versus Scala's type-safe rigor.</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92868"/>
            <a:ext cx="1066086" cy="254079"/>
          </a:xfrm>
          <a:prstGeom prst="rect">
            <a:avLst/>
          </a:prstGeom>
          <a:noFill/>
          <a:ln/>
        </p:spPr>
        <p:txBody>
          <a:bodyPr wrap="none" lIns="0" tIns="0" rIns="0" bIns="0" rtlCol="0" anchor="t"/>
          <a:lstStyle/>
          <a:p>
            <a:pPr marL="0" indent="0" algn="l">
              <a:lnSpc>
                <a:spcPts val="2000"/>
              </a:lnSpc>
              <a:buNone/>
            </a:pPr>
            <a:r>
              <a:rPr lang="en-US" sz="1250" dirty="0">
                <a:solidFill>
                  <a:srgbClr val="4950BC"/>
                </a:solidFill>
                <a:latin typeface="Inter" pitchFamily="34" charset="0"/>
                <a:ea typeface="Inter" pitchFamily="34" charset="-122"/>
                <a:cs typeface="Inter" pitchFamily="34" charset="-120"/>
              </a:rPr>
              <a:t>CONCLUSION</a:t>
            </a:r>
            <a:endParaRPr lang="en-US" sz="1250" dirty="0"/>
          </a:p>
        </p:txBody>
      </p:sp>
      <p:sp>
        <p:nvSpPr>
          <p:cNvPr id="3" name="Text 1"/>
          <p:cNvSpPr/>
          <p:nvPr/>
        </p:nvSpPr>
        <p:spPr>
          <a:xfrm>
            <a:off x="793790" y="2385774"/>
            <a:ext cx="7197923" cy="620078"/>
          </a:xfrm>
          <a:prstGeom prst="rect">
            <a:avLst/>
          </a:prstGeom>
          <a:noFill/>
          <a:ln/>
        </p:spPr>
        <p:txBody>
          <a:bodyPr wrap="none" lIns="0" tIns="0" rIns="0" bIns="0" rtlCol="0" anchor="t"/>
          <a:lstStyle/>
          <a:p>
            <a:pPr marL="0" indent="0" algn="l">
              <a:lnSpc>
                <a:spcPts val="4850"/>
              </a:lnSpc>
              <a:buNone/>
            </a:pPr>
            <a:r>
              <a:rPr lang="en-US" sz="3900" b="1" dirty="0">
                <a:solidFill>
                  <a:srgbClr val="000000"/>
                </a:solidFill>
                <a:latin typeface="Inter Bold" pitchFamily="34" charset="0"/>
                <a:ea typeface="Inter Bold" pitchFamily="34" charset="-122"/>
                <a:cs typeface="Inter Bold" pitchFamily="34" charset="-120"/>
              </a:rPr>
              <a:t>Trade-offs and Best Practices</a:t>
            </a:r>
            <a:endParaRPr lang="en-US" sz="3900" dirty="0"/>
          </a:p>
        </p:txBody>
      </p:sp>
      <p:pic>
        <p:nvPicPr>
          <p:cNvPr id="4" name="Image 0" descr="preencoded.png"/>
          <p:cNvPicPr>
            <a:picLocks noChangeAspect="1"/>
          </p:cNvPicPr>
          <p:nvPr/>
        </p:nvPicPr>
        <p:blipFill>
          <a:blip r:embed="rId3"/>
          <a:stretch>
            <a:fillRect/>
          </a:stretch>
        </p:blipFill>
        <p:spPr>
          <a:xfrm>
            <a:off x="793790" y="3526750"/>
            <a:ext cx="8308300" cy="4158258"/>
          </a:xfrm>
          <a:prstGeom prst="rect">
            <a:avLst/>
          </a:prstGeom>
        </p:spPr>
      </p:pic>
      <p:sp>
        <p:nvSpPr>
          <p:cNvPr id="5" name="Text 2"/>
          <p:cNvSpPr/>
          <p:nvPr/>
        </p:nvSpPr>
        <p:spPr>
          <a:xfrm>
            <a:off x="831182" y="5314344"/>
            <a:ext cx="1560384" cy="466871"/>
          </a:xfrm>
          <a:prstGeom prst="rect">
            <a:avLst/>
          </a:prstGeom>
          <a:noFill/>
          <a:ln/>
        </p:spPr>
        <p:txBody>
          <a:bodyPr wrap="squar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Low Runtime Complexity</a:t>
            </a:r>
            <a:endParaRPr lang="en-US" sz="1350" dirty="0"/>
          </a:p>
        </p:txBody>
      </p:sp>
      <p:sp>
        <p:nvSpPr>
          <p:cNvPr id="6" name="Text 3"/>
          <p:cNvSpPr/>
          <p:nvPr/>
        </p:nvSpPr>
        <p:spPr>
          <a:xfrm>
            <a:off x="3533064" y="7192253"/>
            <a:ext cx="2833513" cy="233436"/>
          </a:xfrm>
          <a:prstGeom prst="rect">
            <a:avLst/>
          </a:prstGeom>
          <a:noFill/>
          <a:ln/>
        </p:spPr>
        <p:txBody>
          <a:bodyPr wrap="non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Low Compile-time Involvement</a:t>
            </a:r>
            <a:endParaRPr lang="en-US" sz="1350" dirty="0"/>
          </a:p>
        </p:txBody>
      </p:sp>
      <p:sp>
        <p:nvSpPr>
          <p:cNvPr id="7" name="Text 4"/>
          <p:cNvSpPr/>
          <p:nvPr/>
        </p:nvSpPr>
        <p:spPr>
          <a:xfrm>
            <a:off x="7496014" y="5314344"/>
            <a:ext cx="1560384" cy="466871"/>
          </a:xfrm>
          <a:prstGeom prst="rect">
            <a:avLst/>
          </a:prstGeom>
          <a:noFill/>
          <a:ln/>
        </p:spPr>
        <p:txBody>
          <a:bodyPr wrap="squar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High Runtime Complexity</a:t>
            </a:r>
            <a:endParaRPr lang="en-US" sz="1350" dirty="0"/>
          </a:p>
        </p:txBody>
      </p:sp>
      <p:sp>
        <p:nvSpPr>
          <p:cNvPr id="8" name="Text 5"/>
          <p:cNvSpPr/>
          <p:nvPr/>
        </p:nvSpPr>
        <p:spPr>
          <a:xfrm>
            <a:off x="3731094" y="3697417"/>
            <a:ext cx="2428114" cy="233435"/>
          </a:xfrm>
          <a:prstGeom prst="rect">
            <a:avLst/>
          </a:prstGeom>
          <a:noFill/>
          <a:ln/>
        </p:spPr>
        <p:txBody>
          <a:bodyPr wrap="none" lIns="0" tIns="0" rIns="0" bIns="0" rtlCol="0" anchor="t"/>
          <a:lstStyle/>
          <a:p>
            <a:pPr marL="0" indent="0" algn="ctr">
              <a:lnSpc>
                <a:spcPts val="1650"/>
              </a:lnSpc>
              <a:buNone/>
            </a:pPr>
            <a:r>
              <a:rPr lang="en-US" sz="1350" b="1" dirty="0">
                <a:solidFill>
                  <a:srgbClr val="272525"/>
                </a:solidFill>
                <a:latin typeface="Inter Bold" pitchFamily="34" charset="0"/>
                <a:ea typeface="Inter Bold" pitchFamily="34" charset="-122"/>
                <a:cs typeface="Inter Bold" pitchFamily="34" charset="-120"/>
              </a:rPr>
              <a:t>High Compile-time Control</a:t>
            </a:r>
            <a:endParaRPr lang="en-US" sz="1350" dirty="0"/>
          </a:p>
        </p:txBody>
      </p:sp>
      <p:sp>
        <p:nvSpPr>
          <p:cNvPr id="9" name="Text 6"/>
          <p:cNvSpPr/>
          <p:nvPr/>
        </p:nvSpPr>
        <p:spPr>
          <a:xfrm>
            <a:off x="3121958" y="6268110"/>
            <a:ext cx="1601884" cy="373496"/>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Runtime: Normal Syntax &amp; Execution</a:t>
            </a:r>
            <a:endParaRPr lang="en-US" sz="1050" dirty="0"/>
          </a:p>
        </p:txBody>
      </p:sp>
      <p:pic>
        <p:nvPicPr>
          <p:cNvPr id="10" name="Image 1" descr="preencoded.png"/>
          <p:cNvPicPr>
            <a:picLocks noChangeAspect="1"/>
          </p:cNvPicPr>
          <p:nvPr/>
        </p:nvPicPr>
        <p:blipFill>
          <a:blip r:embed="rId4">
            <a:extLst>
              <a:ext uri="{96DAC541-7B7A-43D3-8B79-37D633B846F1}">
                <asvg:svgBlip xmlns:asvg="http://schemas.microsoft.com/office/drawing/2016/SVG/main" xmlns="" r:embed="rId5"/>
              </a:ext>
            </a:extLst>
          </a:blip>
          <a:stretch>
            <a:fillRect/>
          </a:stretch>
        </p:blipFill>
        <p:spPr>
          <a:xfrm>
            <a:off x="3757939" y="5903898"/>
            <a:ext cx="232397" cy="232397"/>
          </a:xfrm>
          <a:prstGeom prst="rect">
            <a:avLst/>
          </a:prstGeom>
        </p:spPr>
      </p:pic>
      <p:sp>
        <p:nvSpPr>
          <p:cNvPr id="11" name="Text 7"/>
          <p:cNvSpPr/>
          <p:nvPr/>
        </p:nvSpPr>
        <p:spPr>
          <a:xfrm>
            <a:off x="5321436" y="6276410"/>
            <a:ext cx="1601884" cy="373496"/>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Runtime: Business Logic &amp; Effects</a:t>
            </a:r>
            <a:endParaRPr lang="en-US" sz="1050" dirty="0"/>
          </a:p>
        </p:txBody>
      </p:sp>
      <p:pic>
        <p:nvPicPr>
          <p:cNvPr id="12" name="Image 2" descr="preencoded.png"/>
          <p:cNvPicPr>
            <a:picLocks noChangeAspect="1"/>
          </p:cNvPicPr>
          <p:nvPr/>
        </p:nvPicPr>
        <p:blipFill>
          <a:blip r:embed="rId4">
            <a:extLst>
              <a:ext uri="{96DAC541-7B7A-43D3-8B79-37D633B846F1}">
                <asvg:svgBlip xmlns:asvg="http://schemas.microsoft.com/office/drawing/2016/SVG/main" xmlns="" r:embed="rId6"/>
              </a:ext>
            </a:extLst>
          </a:blip>
          <a:stretch>
            <a:fillRect/>
          </a:stretch>
        </p:blipFill>
        <p:spPr>
          <a:xfrm>
            <a:off x="6006179" y="5908826"/>
            <a:ext cx="232398" cy="232397"/>
          </a:xfrm>
          <a:prstGeom prst="rect">
            <a:avLst/>
          </a:prstGeom>
        </p:spPr>
      </p:pic>
      <p:sp>
        <p:nvSpPr>
          <p:cNvPr id="13" name="Text 8"/>
          <p:cNvSpPr/>
          <p:nvPr/>
        </p:nvSpPr>
        <p:spPr>
          <a:xfrm>
            <a:off x="5321436" y="4879637"/>
            <a:ext cx="1601884" cy="373496"/>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Compile-time: Type Safety &amp; Checks</a:t>
            </a:r>
            <a:endParaRPr lang="en-US" sz="1050" dirty="0"/>
          </a:p>
        </p:txBody>
      </p:sp>
      <p:pic>
        <p:nvPicPr>
          <p:cNvPr id="14" name="Image 3" descr="preencoded.png"/>
          <p:cNvPicPr>
            <a:picLocks noChangeAspect="1"/>
          </p:cNvPicPr>
          <p:nvPr/>
        </p:nvPicPr>
        <p:blipFill>
          <a:blip r:embed="rId4">
            <a:extLst>
              <a:ext uri="{96DAC541-7B7A-43D3-8B79-37D633B846F1}">
                <asvg:svgBlip xmlns:asvg="http://schemas.microsoft.com/office/drawing/2016/SVG/main" xmlns="" r:embed="rId7"/>
              </a:ext>
            </a:extLst>
          </a:blip>
          <a:stretch>
            <a:fillRect/>
          </a:stretch>
        </p:blipFill>
        <p:spPr>
          <a:xfrm>
            <a:off x="6006179" y="4373342"/>
            <a:ext cx="232398" cy="232397"/>
          </a:xfrm>
          <a:prstGeom prst="rect">
            <a:avLst/>
          </a:prstGeom>
        </p:spPr>
      </p:pic>
      <p:sp>
        <p:nvSpPr>
          <p:cNvPr id="15" name="Text 9"/>
          <p:cNvSpPr/>
          <p:nvPr/>
        </p:nvSpPr>
        <p:spPr>
          <a:xfrm>
            <a:off x="3072159" y="4879637"/>
            <a:ext cx="1601884" cy="373496"/>
          </a:xfrm>
          <a:prstGeom prst="rect">
            <a:avLst/>
          </a:prstGeom>
          <a:noFill/>
          <a:ln/>
        </p:spPr>
        <p:txBody>
          <a:bodyPr wrap="square" lIns="0" tIns="0" rIns="0" bIns="0" rtlCol="0" anchor="t"/>
          <a:lstStyle/>
          <a:p>
            <a:pPr marL="0" indent="0" algn="ctr">
              <a:lnSpc>
                <a:spcPts val="1350"/>
              </a:lnSpc>
              <a:buNone/>
            </a:pPr>
            <a:r>
              <a:rPr lang="en-US" sz="1050" dirty="0">
                <a:solidFill>
                  <a:srgbClr val="272525"/>
                </a:solidFill>
                <a:latin typeface="Inter" pitchFamily="34" charset="0"/>
                <a:ea typeface="Inter" pitchFamily="34" charset="-122"/>
                <a:cs typeface="Inter" pitchFamily="34" charset="-120"/>
              </a:rPr>
              <a:t>Compile-time: Macro Syntax &amp; Codegen</a:t>
            </a:r>
            <a:endParaRPr lang="en-US" sz="1050" dirty="0"/>
          </a:p>
        </p:txBody>
      </p:sp>
      <p:pic>
        <p:nvPicPr>
          <p:cNvPr id="16" name="Image 4" descr="preencoded.png"/>
          <p:cNvPicPr>
            <a:picLocks noChangeAspect="1"/>
          </p:cNvPicPr>
          <p:nvPr/>
        </p:nvPicPr>
        <p:blipFill>
          <a:blip r:embed="rId4">
            <a:extLst>
              <a:ext uri="{96DAC541-7B7A-43D3-8B79-37D633B846F1}">
                <asvg:svgBlip xmlns:asvg="http://schemas.microsoft.com/office/drawing/2016/SVG/main" xmlns="" r:embed="rId9"/>
              </a:ext>
            </a:extLst>
          </a:blip>
          <a:stretch>
            <a:fillRect/>
          </a:stretch>
        </p:blipFill>
        <p:spPr>
          <a:xfrm>
            <a:off x="3756902" y="4373342"/>
            <a:ext cx="232398" cy="232397"/>
          </a:xfrm>
          <a:prstGeom prst="rect">
            <a:avLst/>
          </a:prstGeom>
        </p:spPr>
      </p:pic>
      <p:sp>
        <p:nvSpPr>
          <p:cNvPr id="17" name="Text 10"/>
          <p:cNvSpPr/>
          <p:nvPr/>
        </p:nvSpPr>
        <p:spPr>
          <a:xfrm>
            <a:off x="793790" y="7769539"/>
            <a:ext cx="8308300" cy="95261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Scala uses one language with two phases. Normal syntax describes runtime behavior. Macro syntax describes compile-time code generation. This separation maintains clarity and safety.</a:t>
            </a:r>
            <a:endParaRPr lang="en-US" sz="1550" dirty="0"/>
          </a:p>
        </p:txBody>
      </p:sp>
      <p:sp>
        <p:nvSpPr>
          <p:cNvPr id="18" name="Text 11"/>
          <p:cNvSpPr/>
          <p:nvPr/>
        </p:nvSpPr>
        <p:spPr>
          <a:xfrm>
            <a:off x="9593818" y="3501866"/>
            <a:ext cx="2799636"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Inter Bold" pitchFamily="34" charset="0"/>
                <a:ea typeface="Inter Bold" pitchFamily="34" charset="-122"/>
                <a:cs typeface="Inter Bold" pitchFamily="34" charset="-120"/>
              </a:rPr>
              <a:t>Limitations to Consider</a:t>
            </a:r>
            <a:endParaRPr lang="en-US" sz="1950" dirty="0"/>
          </a:p>
        </p:txBody>
      </p:sp>
      <p:sp>
        <p:nvSpPr>
          <p:cNvPr id="19" name="Text 12"/>
          <p:cNvSpPr/>
          <p:nvPr/>
        </p:nvSpPr>
        <p:spPr>
          <a:xfrm>
            <a:off x="9593818" y="4010382"/>
            <a:ext cx="4250293" cy="1905354"/>
          </a:xfrm>
          <a:prstGeom prst="rect">
            <a:avLst/>
          </a:prstGeom>
          <a:noFill/>
          <a:ln/>
        </p:spPr>
        <p:txBody>
          <a:bodyPr wrap="square" lIns="0" tIns="0" rIns="0" bIns="0" rtlCol="0" anchor="t"/>
          <a:lstStyle/>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Cannot access runtime data or perform I/O operations</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Increase compilation time and codebase complexity</a:t>
            </a:r>
            <a:endParaRPr lang="en-US" sz="1550" dirty="0"/>
          </a:p>
          <a:p>
            <a:pPr marL="342900" indent="-342900" algn="l">
              <a:lnSpc>
                <a:spcPts val="2500"/>
              </a:lnSpc>
              <a:buSzPct val="100000"/>
              <a:buChar char="•"/>
            </a:pPr>
            <a:r>
              <a:rPr lang="en-US" sz="1550" dirty="0">
                <a:solidFill>
                  <a:srgbClr val="272525"/>
                </a:solidFill>
                <a:latin typeface="Inter" pitchFamily="34" charset="0"/>
                <a:ea typeface="Inter" pitchFamily="34" charset="-122"/>
                <a:cs typeface="Inter" pitchFamily="34" charset="-120"/>
              </a:rPr>
              <a:t>Should be used carefully, only when simpler solutions fall short</a:t>
            </a:r>
            <a:endParaRPr lang="en-US" sz="1550" dirty="0"/>
          </a:p>
        </p:txBody>
      </p:sp>
      <p:sp>
        <p:nvSpPr>
          <p:cNvPr id="20" name="Text 13"/>
          <p:cNvSpPr/>
          <p:nvPr/>
        </p:nvSpPr>
        <p:spPr>
          <a:xfrm>
            <a:off x="9593818" y="6114094"/>
            <a:ext cx="2480905" cy="310158"/>
          </a:xfrm>
          <a:prstGeom prst="rect">
            <a:avLst/>
          </a:prstGeom>
          <a:noFill/>
          <a:ln/>
        </p:spPr>
        <p:txBody>
          <a:bodyPr wrap="none" lIns="0" tIns="0" rIns="0" bIns="0" rtlCol="0" anchor="t"/>
          <a:lstStyle/>
          <a:p>
            <a:pPr marL="0" indent="0" algn="l">
              <a:lnSpc>
                <a:spcPts val="2400"/>
              </a:lnSpc>
              <a:buNone/>
            </a:pPr>
            <a:r>
              <a:rPr lang="en-US" sz="1950" b="1" dirty="0">
                <a:solidFill>
                  <a:srgbClr val="000000"/>
                </a:solidFill>
                <a:latin typeface="Inter Bold" pitchFamily="34" charset="0"/>
                <a:ea typeface="Inter Bold" pitchFamily="34" charset="-122"/>
                <a:cs typeface="Inter Bold" pitchFamily="34" charset="-120"/>
              </a:rPr>
              <a:t>Conclusion</a:t>
            </a:r>
            <a:endParaRPr lang="en-US" sz="1950" dirty="0"/>
          </a:p>
        </p:txBody>
      </p:sp>
      <p:sp>
        <p:nvSpPr>
          <p:cNvPr id="21" name="Text 14"/>
          <p:cNvSpPr/>
          <p:nvPr/>
        </p:nvSpPr>
        <p:spPr>
          <a:xfrm>
            <a:off x="9593818" y="6622610"/>
            <a:ext cx="4250293" cy="127015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Inter" pitchFamily="34" charset="0"/>
                <a:ea typeface="Inter" pitchFamily="34" charset="-122"/>
                <a:cs typeface="Inter" pitchFamily="34" charset="-120"/>
              </a:rPr>
              <a:t>In summary, macros allow Scala to move work from runtime to compile time, improving safety, performance, and expressiveness when used correctly.</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p:cNvSpPr txBox="1"/>
          <p:nvPr/>
        </p:nvSpPr>
        <p:spPr>
          <a:xfrm>
            <a:off x="1423851" y="3918857"/>
            <a:ext cx="7885492" cy="3970318"/>
          </a:xfrm>
          <a:prstGeom prst="rect">
            <a:avLst/>
          </a:prstGeom>
          <a:noFill/>
        </p:spPr>
        <p:txBody>
          <a:bodyPr wrap="none" rtlCol="0">
            <a:spAutoFit/>
          </a:bodyPr>
          <a:lstStyle/>
          <a:p>
            <a:r>
              <a:rPr lang="pt-BR" dirty="0" err="1" smtClean="0">
                <a:latin typeface="Inter" panose="02000503000000020004" pitchFamily="2" charset="0"/>
                <a:ea typeface="Inter" panose="02000503000000020004" pitchFamily="2" charset="0"/>
              </a:rPr>
              <a:t>def</a:t>
            </a:r>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positiveImpl</a:t>
            </a:r>
            <a:r>
              <a:rPr lang="pt-BR" dirty="0" smtClean="0">
                <a:latin typeface="Inter" panose="02000503000000020004" pitchFamily="2" charset="0"/>
                <a:ea typeface="Inter" panose="02000503000000020004" pitchFamily="2" charset="0"/>
              </a:rPr>
              <a:t>(</a:t>
            </a:r>
            <a:r>
              <a:rPr lang="pt-BR" dirty="0" err="1" smtClean="0">
                <a:latin typeface="Inter" panose="02000503000000020004" pitchFamily="2" charset="0"/>
                <a:ea typeface="Inter" panose="02000503000000020004" pitchFamily="2" charset="0"/>
              </a:rPr>
              <a:t>value</a:t>
            </a:r>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Expr</a:t>
            </a:r>
            <a:r>
              <a:rPr lang="pt-BR" dirty="0" smtClean="0">
                <a:latin typeface="Inter" panose="02000503000000020004" pitchFamily="2" charset="0"/>
                <a:ea typeface="Inter" panose="02000503000000020004" pitchFamily="2" charset="0"/>
              </a:rPr>
              <a:t>[</a:t>
            </a:r>
            <a:r>
              <a:rPr lang="pt-BR" dirty="0" err="1" smtClean="0">
                <a:latin typeface="Inter" panose="02000503000000020004" pitchFamily="2" charset="0"/>
                <a:ea typeface="Inter" panose="02000503000000020004" pitchFamily="2" charset="0"/>
              </a:rPr>
              <a:t>Int</a:t>
            </a:r>
            <a:r>
              <a:rPr lang="pt-BR" dirty="0" smtClean="0">
                <a:latin typeface="Inter" panose="02000503000000020004" pitchFamily="2" charset="0"/>
                <a:ea typeface="Inter" panose="02000503000000020004" pitchFamily="2" charset="0"/>
              </a:rPr>
              <a:t>])(</a:t>
            </a:r>
            <a:r>
              <a:rPr lang="pt-BR" dirty="0" err="1" smtClean="0">
                <a:latin typeface="Inter" panose="02000503000000020004" pitchFamily="2" charset="0"/>
                <a:ea typeface="Inter" panose="02000503000000020004" pitchFamily="2" charset="0"/>
              </a:rPr>
              <a:t>using</a:t>
            </a:r>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Quotes</a:t>
            </a:r>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Expr</a:t>
            </a:r>
            <a:r>
              <a:rPr lang="pt-BR" dirty="0" smtClean="0">
                <a:latin typeface="Inter" panose="02000503000000020004" pitchFamily="2" charset="0"/>
                <a:ea typeface="Inter" panose="02000503000000020004" pitchFamily="2" charset="0"/>
              </a:rPr>
              <a:t>[</a:t>
            </a:r>
            <a:r>
              <a:rPr lang="pt-BR" dirty="0" err="1" smtClean="0">
                <a:latin typeface="Inter" panose="02000503000000020004" pitchFamily="2" charset="0"/>
                <a:ea typeface="Inter" panose="02000503000000020004" pitchFamily="2" charset="0"/>
              </a:rPr>
              <a:t>Int</a:t>
            </a:r>
            <a:r>
              <a:rPr lang="pt-BR" dirty="0" smtClean="0">
                <a:latin typeface="Inter" panose="02000503000000020004" pitchFamily="2" charset="0"/>
                <a:ea typeface="Inter" panose="02000503000000020004" pitchFamily="2" charset="0"/>
              </a:rPr>
              <a:t>] = {</a:t>
            </a:r>
          </a:p>
          <a:p>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value</a:t>
            </a:r>
            <a:r>
              <a:rPr lang="pt-BR" dirty="0" smtClean="0">
                <a:latin typeface="Inter" panose="02000503000000020004" pitchFamily="2" charset="0"/>
                <a:ea typeface="Inter" panose="02000503000000020004" pitchFamily="2" charset="0"/>
              </a:rPr>
              <a:t> match {</a:t>
            </a:r>
          </a:p>
          <a:p>
            <a:r>
              <a:rPr lang="pt-BR" dirty="0" smtClean="0">
                <a:latin typeface="Inter" panose="02000503000000020004" pitchFamily="2" charset="0"/>
                <a:ea typeface="Inter" panose="02000503000000020004" pitchFamily="2" charset="0"/>
              </a:rPr>
              <a:t>    case </a:t>
            </a:r>
            <a:r>
              <a:rPr lang="pt-BR" dirty="0" err="1" smtClean="0">
                <a:latin typeface="Inter" panose="02000503000000020004" pitchFamily="2" charset="0"/>
                <a:ea typeface="Inter" panose="02000503000000020004" pitchFamily="2" charset="0"/>
              </a:rPr>
              <a:t>Expr</a:t>
            </a:r>
            <a:r>
              <a:rPr lang="pt-BR" dirty="0" smtClean="0">
                <a:latin typeface="Inter" panose="02000503000000020004" pitchFamily="2" charset="0"/>
                <a:ea typeface="Inter" panose="02000503000000020004" pitchFamily="2" charset="0"/>
              </a:rPr>
              <a:t>(v) </a:t>
            </a:r>
            <a:r>
              <a:rPr lang="pt-BR" dirty="0" err="1" smtClean="0">
                <a:latin typeface="Inter" panose="02000503000000020004" pitchFamily="2" charset="0"/>
                <a:ea typeface="Inter" panose="02000503000000020004" pitchFamily="2" charset="0"/>
              </a:rPr>
              <a:t>if</a:t>
            </a:r>
            <a:r>
              <a:rPr lang="pt-BR" dirty="0" smtClean="0">
                <a:latin typeface="Inter" panose="02000503000000020004" pitchFamily="2" charset="0"/>
                <a:ea typeface="Inter" panose="02000503000000020004" pitchFamily="2" charset="0"/>
              </a:rPr>
              <a:t> v &gt; 0 =&gt;</a:t>
            </a:r>
          </a:p>
          <a:p>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value</a:t>
            </a:r>
            <a:endParaRPr lang="pt-BR" dirty="0" smtClean="0">
              <a:latin typeface="Inter" panose="02000503000000020004" pitchFamily="2" charset="0"/>
              <a:ea typeface="Inter" panose="02000503000000020004" pitchFamily="2" charset="0"/>
            </a:endParaRPr>
          </a:p>
          <a:p>
            <a:endParaRPr lang="pt-BR" dirty="0" smtClean="0">
              <a:latin typeface="Inter" panose="02000503000000020004" pitchFamily="2" charset="0"/>
              <a:ea typeface="Inter" panose="02000503000000020004" pitchFamily="2" charset="0"/>
            </a:endParaRPr>
          </a:p>
          <a:p>
            <a:r>
              <a:rPr lang="pt-BR" dirty="0" smtClean="0">
                <a:latin typeface="Inter" panose="02000503000000020004" pitchFamily="2" charset="0"/>
                <a:ea typeface="Inter" panose="02000503000000020004" pitchFamily="2" charset="0"/>
              </a:rPr>
              <a:t>    case </a:t>
            </a:r>
            <a:r>
              <a:rPr lang="pt-BR" dirty="0" err="1" smtClean="0">
                <a:latin typeface="Inter" panose="02000503000000020004" pitchFamily="2" charset="0"/>
                <a:ea typeface="Inter" panose="02000503000000020004" pitchFamily="2" charset="0"/>
              </a:rPr>
              <a:t>Expr</a:t>
            </a:r>
            <a:r>
              <a:rPr lang="pt-BR" dirty="0" smtClean="0">
                <a:latin typeface="Inter" panose="02000503000000020004" pitchFamily="2" charset="0"/>
                <a:ea typeface="Inter" panose="02000503000000020004" pitchFamily="2" charset="0"/>
              </a:rPr>
              <a:t>(_) =&gt;</a:t>
            </a:r>
          </a:p>
          <a:p>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quotes.reflect.report.error</a:t>
            </a:r>
            <a:r>
              <a:rPr lang="pt-BR" dirty="0" smtClean="0">
                <a:latin typeface="Inter" panose="02000503000000020004" pitchFamily="2" charset="0"/>
                <a:ea typeface="Inter" panose="02000503000000020004" pitchFamily="2" charset="0"/>
              </a:rPr>
              <a:t>("</a:t>
            </a:r>
            <a:r>
              <a:rPr lang="pt-BR" dirty="0" err="1" smtClean="0">
                <a:latin typeface="Inter" panose="02000503000000020004" pitchFamily="2" charset="0"/>
                <a:ea typeface="Inter" panose="02000503000000020004" pitchFamily="2" charset="0"/>
              </a:rPr>
              <a:t>Value</a:t>
            </a:r>
            <a:r>
              <a:rPr lang="pt-BR" dirty="0" smtClean="0">
                <a:latin typeface="Inter" panose="02000503000000020004" pitchFamily="2" charset="0"/>
                <a:ea typeface="Inter" panose="02000503000000020004" pitchFamily="2" charset="0"/>
              </a:rPr>
              <a:t> must </a:t>
            </a:r>
            <a:r>
              <a:rPr lang="pt-BR" dirty="0" err="1" smtClean="0">
                <a:latin typeface="Inter" panose="02000503000000020004" pitchFamily="2" charset="0"/>
                <a:ea typeface="Inter" panose="02000503000000020004" pitchFamily="2" charset="0"/>
              </a:rPr>
              <a:t>be</a:t>
            </a:r>
            <a:r>
              <a:rPr lang="pt-BR" dirty="0" smtClean="0">
                <a:latin typeface="Inter" panose="02000503000000020004" pitchFamily="2" charset="0"/>
                <a:ea typeface="Inter" panose="02000503000000020004" pitchFamily="2" charset="0"/>
              </a:rPr>
              <a:t> a positive </a:t>
            </a:r>
            <a:r>
              <a:rPr lang="pt-BR" dirty="0" err="1" smtClean="0">
                <a:latin typeface="Inter" panose="02000503000000020004" pitchFamily="2" charset="0"/>
                <a:ea typeface="Inter" panose="02000503000000020004" pitchFamily="2" charset="0"/>
              </a:rPr>
              <a:t>constant</a:t>
            </a:r>
            <a:r>
              <a:rPr lang="pt-BR" dirty="0" smtClean="0">
                <a:latin typeface="Inter" panose="02000503000000020004" pitchFamily="2" charset="0"/>
                <a:ea typeface="Inter" panose="02000503000000020004" pitchFamily="2" charset="0"/>
              </a:rPr>
              <a:t>")</a:t>
            </a:r>
          </a:p>
          <a:p>
            <a:r>
              <a:rPr lang="pt-BR" dirty="0" smtClean="0">
                <a:latin typeface="Inter" panose="02000503000000020004" pitchFamily="2" charset="0"/>
                <a:ea typeface="Inter" panose="02000503000000020004" pitchFamily="2" charset="0"/>
              </a:rPr>
              <a:t>      '{ 0 }</a:t>
            </a:r>
          </a:p>
          <a:p>
            <a:endParaRPr lang="pt-BR" dirty="0" smtClean="0">
              <a:latin typeface="Inter" panose="02000503000000020004" pitchFamily="2" charset="0"/>
              <a:ea typeface="Inter" panose="02000503000000020004" pitchFamily="2" charset="0"/>
            </a:endParaRPr>
          </a:p>
          <a:p>
            <a:r>
              <a:rPr lang="pt-BR" dirty="0" smtClean="0">
                <a:latin typeface="Inter" panose="02000503000000020004" pitchFamily="2" charset="0"/>
                <a:ea typeface="Inter" panose="02000503000000020004" pitchFamily="2" charset="0"/>
              </a:rPr>
              <a:t>    case _ =&gt;</a:t>
            </a:r>
          </a:p>
          <a:p>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quotes.reflect.report.error</a:t>
            </a:r>
            <a:r>
              <a:rPr lang="pt-BR" dirty="0" smtClean="0">
                <a:latin typeface="Inter" panose="02000503000000020004" pitchFamily="2" charset="0"/>
                <a:ea typeface="Inter" panose="02000503000000020004" pitchFamily="2" charset="0"/>
              </a:rPr>
              <a:t>("</a:t>
            </a:r>
            <a:r>
              <a:rPr lang="pt-BR" dirty="0" err="1" smtClean="0">
                <a:latin typeface="Inter" panose="02000503000000020004" pitchFamily="2" charset="0"/>
                <a:ea typeface="Inter" panose="02000503000000020004" pitchFamily="2" charset="0"/>
              </a:rPr>
              <a:t>Value</a:t>
            </a:r>
            <a:r>
              <a:rPr lang="pt-BR" dirty="0" smtClean="0">
                <a:latin typeface="Inter" panose="02000503000000020004" pitchFamily="2" charset="0"/>
                <a:ea typeface="Inter" panose="02000503000000020004" pitchFamily="2" charset="0"/>
              </a:rPr>
              <a:t> must </a:t>
            </a:r>
            <a:r>
              <a:rPr lang="pt-BR" dirty="0" err="1" smtClean="0">
                <a:latin typeface="Inter" panose="02000503000000020004" pitchFamily="2" charset="0"/>
                <a:ea typeface="Inter" panose="02000503000000020004" pitchFamily="2" charset="0"/>
              </a:rPr>
              <a:t>be</a:t>
            </a:r>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known</a:t>
            </a:r>
            <a:r>
              <a:rPr lang="pt-BR" dirty="0" smtClean="0">
                <a:latin typeface="Inter" panose="02000503000000020004" pitchFamily="2" charset="0"/>
                <a:ea typeface="Inter" panose="02000503000000020004" pitchFamily="2" charset="0"/>
              </a:rPr>
              <a:t> </a:t>
            </a:r>
            <a:r>
              <a:rPr lang="pt-BR" dirty="0" err="1" smtClean="0">
                <a:latin typeface="Inter" panose="02000503000000020004" pitchFamily="2" charset="0"/>
                <a:ea typeface="Inter" panose="02000503000000020004" pitchFamily="2" charset="0"/>
              </a:rPr>
              <a:t>at</a:t>
            </a:r>
            <a:r>
              <a:rPr lang="pt-BR" dirty="0" smtClean="0">
                <a:latin typeface="Inter" panose="02000503000000020004" pitchFamily="2" charset="0"/>
                <a:ea typeface="Inter" panose="02000503000000020004" pitchFamily="2" charset="0"/>
              </a:rPr>
              <a:t> compile time")</a:t>
            </a:r>
          </a:p>
          <a:p>
            <a:r>
              <a:rPr lang="pt-BR" dirty="0" smtClean="0">
                <a:latin typeface="Inter" panose="02000503000000020004" pitchFamily="2" charset="0"/>
                <a:ea typeface="Inter" panose="02000503000000020004" pitchFamily="2" charset="0"/>
              </a:rPr>
              <a:t>      '{ 0 }</a:t>
            </a:r>
          </a:p>
          <a:p>
            <a:r>
              <a:rPr lang="pt-BR" dirty="0" smtClean="0">
                <a:latin typeface="Inter" panose="02000503000000020004" pitchFamily="2" charset="0"/>
                <a:ea typeface="Inter" panose="02000503000000020004" pitchFamily="2" charset="0"/>
              </a:rPr>
              <a:t>  }</a:t>
            </a:r>
          </a:p>
          <a:p>
            <a:r>
              <a:rPr lang="pt-BR" dirty="0" smtClean="0">
                <a:latin typeface="Inter" panose="02000503000000020004" pitchFamily="2" charset="0"/>
                <a:ea typeface="Inter" panose="02000503000000020004" pitchFamily="2" charset="0"/>
              </a:rPr>
              <a:t>}</a:t>
            </a:r>
            <a:endParaRPr lang="pt-BR" dirty="0">
              <a:latin typeface="Inter" panose="02000503000000020004" pitchFamily="2" charset="0"/>
              <a:ea typeface="Inter" panose="02000503000000020004" pitchFamily="2" charset="0"/>
            </a:endParaRPr>
          </a:p>
        </p:txBody>
      </p:sp>
      <p:sp>
        <p:nvSpPr>
          <p:cNvPr id="3" name="Text 0"/>
          <p:cNvSpPr/>
          <p:nvPr/>
        </p:nvSpPr>
        <p:spPr>
          <a:xfrm>
            <a:off x="793790" y="1992868"/>
            <a:ext cx="1066086" cy="254079"/>
          </a:xfrm>
          <a:prstGeom prst="rect">
            <a:avLst/>
          </a:prstGeom>
          <a:noFill/>
          <a:ln/>
        </p:spPr>
        <p:txBody>
          <a:bodyPr wrap="none" lIns="0" tIns="0" rIns="0" bIns="0" rtlCol="0" anchor="t"/>
          <a:lstStyle/>
          <a:p>
            <a:pPr marL="0" indent="0" algn="l">
              <a:lnSpc>
                <a:spcPts val="2000"/>
              </a:lnSpc>
              <a:buNone/>
            </a:pPr>
            <a:r>
              <a:rPr lang="en-US" sz="1250" dirty="0" smtClean="0">
                <a:solidFill>
                  <a:srgbClr val="4950BC"/>
                </a:solidFill>
                <a:latin typeface="Inter" pitchFamily="34" charset="0"/>
                <a:ea typeface="Inter" pitchFamily="34" charset="-122"/>
                <a:cs typeface="Inter" pitchFamily="34" charset="-120"/>
              </a:rPr>
              <a:t>Code</a:t>
            </a:r>
            <a:endParaRPr lang="en-US" sz="1250" dirty="0"/>
          </a:p>
        </p:txBody>
      </p:sp>
      <p:sp>
        <p:nvSpPr>
          <p:cNvPr id="4" name="Text 1"/>
          <p:cNvSpPr/>
          <p:nvPr/>
        </p:nvSpPr>
        <p:spPr>
          <a:xfrm>
            <a:off x="793790" y="2385774"/>
            <a:ext cx="7197923" cy="620078"/>
          </a:xfrm>
          <a:prstGeom prst="rect">
            <a:avLst/>
          </a:prstGeom>
          <a:noFill/>
          <a:ln/>
        </p:spPr>
        <p:txBody>
          <a:bodyPr wrap="none" lIns="0" tIns="0" rIns="0" bIns="0" rtlCol="0" anchor="t"/>
          <a:lstStyle/>
          <a:p>
            <a:pPr marL="0" indent="0" algn="l">
              <a:lnSpc>
                <a:spcPts val="4850"/>
              </a:lnSpc>
              <a:buNone/>
            </a:pPr>
            <a:r>
              <a:rPr lang="en-US" sz="3900" b="1" dirty="0" smtClean="0">
                <a:solidFill>
                  <a:srgbClr val="000000"/>
                </a:solidFill>
                <a:latin typeface="Inter Bold" pitchFamily="34" charset="0"/>
                <a:ea typeface="Inter Bold" pitchFamily="34" charset="-122"/>
              </a:rPr>
              <a:t>Macro Code</a:t>
            </a:r>
            <a:endParaRPr lang="en-US" sz="3900" dirty="0"/>
          </a:p>
        </p:txBody>
      </p:sp>
      <p:sp>
        <p:nvSpPr>
          <p:cNvPr id="6" name="Rectangle 1"/>
          <p:cNvSpPr>
            <a:spLocks noChangeArrowheads="1"/>
          </p:cNvSpPr>
          <p:nvPr/>
        </p:nvSpPr>
        <p:spPr bwMode="auto">
          <a:xfrm>
            <a:off x="5682343" y="2315915"/>
            <a:ext cx="5721531"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Expr</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This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is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not</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an</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Int.</a:t>
            </a:r>
          </a:p>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It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is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code</a:t>
            </a:r>
            <a:r>
              <a:rPr kumimoji="0" lang="pt-BR" altLang="pt-BR" b="1"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that</a:t>
            </a:r>
            <a:r>
              <a:rPr kumimoji="0" lang="pt-BR" altLang="pt-BR" b="1"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will</a:t>
            </a:r>
            <a:r>
              <a:rPr kumimoji="0" lang="pt-BR" altLang="pt-BR" b="1"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produce</a:t>
            </a:r>
            <a:r>
              <a:rPr kumimoji="0" lang="pt-BR" altLang="pt-BR" b="1"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an</a:t>
            </a:r>
            <a:r>
              <a:rPr kumimoji="0" lang="pt-BR" altLang="pt-BR" b="1"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Int</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a:t>
            </a:r>
            <a:b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b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The macro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receives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the</a:t>
            </a:r>
            <a:r>
              <a:rPr kumimoji="0" lang="pt-BR" altLang="pt-BR" b="1"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1"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syntax</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not</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the</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value</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a:t>
            </a:r>
          </a:p>
        </p:txBody>
      </p:sp>
      <p:cxnSp>
        <p:nvCxnSpPr>
          <p:cNvPr id="10" name="Conector de seta reta 9"/>
          <p:cNvCxnSpPr/>
          <p:nvPr/>
        </p:nvCxnSpPr>
        <p:spPr>
          <a:xfrm flipH="1">
            <a:off x="4585063" y="3278777"/>
            <a:ext cx="1188720" cy="64008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tângulo 10"/>
          <p:cNvSpPr/>
          <p:nvPr/>
        </p:nvSpPr>
        <p:spPr>
          <a:xfrm>
            <a:off x="8812955" y="3598817"/>
            <a:ext cx="5464748" cy="2308324"/>
          </a:xfrm>
          <a:prstGeom prst="rect">
            <a:avLst/>
          </a:prstGeom>
        </p:spPr>
        <p:txBody>
          <a:bodyPr wrap="square">
            <a:spAutoFit/>
          </a:bodyPr>
          <a:lstStyle/>
          <a:p>
            <a:r>
              <a:rPr lang="en-US" dirty="0" smtClean="0">
                <a:latin typeface="Inter" panose="02000503000000020004" pitchFamily="2" charset="0"/>
                <a:ea typeface="Inter" panose="02000503000000020004" pitchFamily="2" charset="0"/>
              </a:rPr>
              <a:t>Quotes:</a:t>
            </a:r>
          </a:p>
          <a:p>
            <a:r>
              <a:rPr lang="en-US" dirty="0" smtClean="0">
                <a:latin typeface="Inter" panose="02000503000000020004" pitchFamily="2" charset="0"/>
                <a:ea typeface="Inter" panose="02000503000000020004" pitchFamily="2" charset="0"/>
              </a:rPr>
              <a:t>This gives access to the </a:t>
            </a:r>
            <a:r>
              <a:rPr lang="en-US" b="1" dirty="0" smtClean="0">
                <a:latin typeface="Inter" panose="02000503000000020004" pitchFamily="2" charset="0"/>
                <a:ea typeface="Inter" panose="02000503000000020004" pitchFamily="2" charset="0"/>
              </a:rPr>
              <a:t>compiler context</a:t>
            </a:r>
            <a:r>
              <a:rPr lang="en-US" dirty="0" smtClean="0">
                <a:latin typeface="Inter" panose="02000503000000020004" pitchFamily="2" charset="0"/>
                <a:ea typeface="Inter" panose="02000503000000020004" pitchFamily="2" charset="0"/>
              </a:rPr>
              <a:t>.</a:t>
            </a:r>
          </a:p>
          <a:p>
            <a:r>
              <a:rPr lang="en-US" dirty="0" smtClean="0">
                <a:latin typeface="Inter" panose="02000503000000020004" pitchFamily="2" charset="0"/>
                <a:ea typeface="Inter" panose="02000503000000020004" pitchFamily="2" charset="0"/>
              </a:rPr>
              <a:t>It allows:</a:t>
            </a:r>
          </a:p>
          <a:p>
            <a:pPr>
              <a:buFont typeface="Arial" panose="020B0604020202020204" pitchFamily="34" charset="0"/>
              <a:buChar char="•"/>
            </a:pPr>
            <a:r>
              <a:rPr lang="en-US" dirty="0" smtClean="0">
                <a:latin typeface="Inter" panose="02000503000000020004" pitchFamily="2" charset="0"/>
                <a:ea typeface="Inter" panose="02000503000000020004" pitchFamily="2" charset="0"/>
              </a:rPr>
              <a:t>Reading syntax trees</a:t>
            </a:r>
          </a:p>
          <a:p>
            <a:pPr>
              <a:buFont typeface="Arial" panose="020B0604020202020204" pitchFamily="34" charset="0"/>
              <a:buChar char="•"/>
            </a:pPr>
            <a:r>
              <a:rPr lang="en-US" dirty="0" smtClean="0">
                <a:latin typeface="Inter" panose="02000503000000020004" pitchFamily="2" charset="0"/>
                <a:ea typeface="Inter" panose="02000503000000020004" pitchFamily="2" charset="0"/>
              </a:rPr>
              <a:t>Generating code</a:t>
            </a:r>
          </a:p>
          <a:p>
            <a:pPr>
              <a:buFont typeface="Arial" panose="020B0604020202020204" pitchFamily="34" charset="0"/>
              <a:buChar char="•"/>
            </a:pPr>
            <a:r>
              <a:rPr lang="en-US" dirty="0" smtClean="0">
                <a:latin typeface="Inter" panose="02000503000000020004" pitchFamily="2" charset="0"/>
                <a:ea typeface="Inter" panose="02000503000000020004" pitchFamily="2" charset="0"/>
              </a:rPr>
              <a:t>Emitting compile-time errors</a:t>
            </a:r>
          </a:p>
          <a:p>
            <a:pPr>
              <a:buFont typeface="Arial" panose="020B0604020202020204" pitchFamily="34" charset="0"/>
              <a:buChar char="•"/>
            </a:pPr>
            <a:r>
              <a:rPr lang="en-US" dirty="0" smtClean="0">
                <a:latin typeface="Inter" panose="02000503000000020004" pitchFamily="2" charset="0"/>
                <a:ea typeface="Inter" panose="02000503000000020004" pitchFamily="2" charset="0"/>
              </a:rPr>
              <a:t>Accessing types</a:t>
            </a:r>
          </a:p>
          <a:p>
            <a:r>
              <a:rPr lang="en-US" dirty="0" smtClean="0">
                <a:latin typeface="Inter" panose="02000503000000020004" pitchFamily="2" charset="0"/>
                <a:ea typeface="Inter" panose="02000503000000020004" pitchFamily="2" charset="0"/>
              </a:rPr>
              <a:t>Without this, the function cannot be a macro.</a:t>
            </a:r>
            <a:endParaRPr lang="en-US" dirty="0">
              <a:latin typeface="Inter" panose="02000503000000020004" pitchFamily="2" charset="0"/>
              <a:ea typeface="Inter" panose="02000503000000020004" pitchFamily="2" charset="0"/>
            </a:endParaRPr>
          </a:p>
        </p:txBody>
      </p:sp>
      <p:cxnSp>
        <p:nvCxnSpPr>
          <p:cNvPr id="13" name="Conector de seta reta 12"/>
          <p:cNvCxnSpPr/>
          <p:nvPr/>
        </p:nvCxnSpPr>
        <p:spPr>
          <a:xfrm flipH="1" flipV="1">
            <a:off x="6335486" y="4284617"/>
            <a:ext cx="2477469" cy="4310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Rectangle 3"/>
          <p:cNvSpPr>
            <a:spLocks noChangeArrowheads="1"/>
          </p:cNvSpPr>
          <p:nvPr/>
        </p:nvSpPr>
        <p:spPr bwMode="auto">
          <a:xfrm>
            <a:off x="5930537" y="7380451"/>
            <a:ext cx="442830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report.error</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stops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compilation</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a:t>
            </a:r>
            <a:b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b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0 }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is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just</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placeholder</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because</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the</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compiler</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requires</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a </a:t>
            </a:r>
            <a:r>
              <a:rPr kumimoji="0" lang="pt-BR" altLang="pt-BR" b="0" i="0" u="none" strike="noStrike" cap="none" normalizeH="0" baseline="0" dirty="0" err="1" smtClean="0">
                <a:ln>
                  <a:noFill/>
                </a:ln>
                <a:solidFill>
                  <a:schemeClr val="tx1"/>
                </a:solidFill>
                <a:effectLst/>
                <a:latin typeface="Inter" panose="02000503000000020004" pitchFamily="2" charset="0"/>
                <a:ea typeface="Inter" panose="02000503000000020004" pitchFamily="2" charset="0"/>
              </a:rPr>
              <a:t>returned</a:t>
            </a:r>
            <a:r>
              <a:rPr kumimoji="0" lang="pt-BR" altLang="pt-BR" b="0" i="0" u="none" strike="noStrike" cap="none" normalizeH="0" baseline="0" dirty="0" smtClean="0">
                <a:ln>
                  <a:noFill/>
                </a:ln>
                <a:solidFill>
                  <a:schemeClr val="tx1"/>
                </a:solidFill>
                <a:effectLst/>
                <a:latin typeface="Inter" panose="02000503000000020004" pitchFamily="2" charset="0"/>
                <a:ea typeface="Inter" panose="02000503000000020004" pitchFamily="2" charset="0"/>
              </a:rPr>
              <a:t> expression. </a:t>
            </a:r>
          </a:p>
        </p:txBody>
      </p:sp>
      <p:cxnSp>
        <p:nvCxnSpPr>
          <p:cNvPr id="16" name="Conector de seta reta 15"/>
          <p:cNvCxnSpPr/>
          <p:nvPr/>
        </p:nvCxnSpPr>
        <p:spPr>
          <a:xfrm flipH="1" flipV="1">
            <a:off x="3722914" y="7132320"/>
            <a:ext cx="2207623" cy="4180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26684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TotalTime>
  <Words>835</Words>
  <Application>Microsoft Office PowerPoint</Application>
  <PresentationFormat>Personalizar</PresentationFormat>
  <Paragraphs>101</Paragraphs>
  <Slides>8</Slides>
  <Notes>7</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8</vt:i4>
      </vt:variant>
    </vt:vector>
  </HeadingPairs>
  <TitlesOfParts>
    <vt:vector size="14" baseType="lpstr">
      <vt:lpstr>Inter Bold</vt:lpstr>
      <vt:lpstr>Inter</vt:lpstr>
      <vt:lpstr>Arial</vt:lpstr>
      <vt:lpstr>Inter Light</vt:lpstr>
      <vt:lpstr>Calibri</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subject/>
  <dc:creator/>
  <cp:lastModifiedBy>Pedro</cp:lastModifiedBy>
  <cp:revision>3</cp:revision>
  <dcterms:created xsi:type="dcterms:W3CDTF">2026-01-31T23:13:50Z</dcterms:created>
  <dcterms:modified xsi:type="dcterms:W3CDTF">2026-02-02T04:20:45Z</dcterms:modified>
</cp:coreProperties>
</file>